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67" r:id="rId2"/>
    <p:sldId id="346" r:id="rId3"/>
    <p:sldId id="342" r:id="rId4"/>
    <p:sldId id="338" r:id="rId5"/>
    <p:sldId id="339" r:id="rId6"/>
    <p:sldId id="341" r:id="rId7"/>
    <p:sldId id="344" r:id="rId8"/>
    <p:sldId id="34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7CE"/>
    <a:srgbClr val="FF0000"/>
    <a:srgbClr val="F68C4F"/>
    <a:srgbClr val="FF3300"/>
    <a:srgbClr val="4B80B6"/>
    <a:srgbClr val="4B8052"/>
    <a:srgbClr val="256BAB"/>
    <a:srgbClr val="FFFFFF"/>
    <a:srgbClr val="648CD1"/>
    <a:srgbClr val="FBD1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95976" autoAdjust="0"/>
  </p:normalViewPr>
  <p:slideViewPr>
    <p:cSldViewPr>
      <p:cViewPr>
        <p:scale>
          <a:sx n="75" d="100"/>
          <a:sy n="75" d="100"/>
        </p:scale>
        <p:origin x="-1872" y="-664"/>
      </p:cViewPr>
      <p:guideLst>
        <p:guide orient="horz" pos="3024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4E7FDA-6A4F-43D6-9624-C691C3CC93B4}" type="datetimeFigureOut">
              <a:rPr lang="en-US" smtClean="0"/>
              <a:pPr/>
              <a:t>1/28/15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E14642-3B58-4164-BFCD-CDDB6A4C249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488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C01F7-43E2-D940-AFF0-4F720651F79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185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jpg"/><Relationship Id="rId5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600450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234866"/>
            <a:ext cx="6400800" cy="807865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63BAC298-2083-0048-91B4-698B18929EC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cafex_communications_logo_white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200" y="1143000"/>
            <a:ext cx="3581400" cy="1545153"/>
          </a:xfrm>
          <a:prstGeom prst="rect">
            <a:avLst/>
          </a:prstGeom>
        </p:spPr>
      </p:pic>
      <p:pic>
        <p:nvPicPr>
          <p:cNvPr id="9" name="Picture 8" descr="cafex_communications_banner1200x600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467600" y="152400"/>
            <a:ext cx="1524000" cy="762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95"/>
            <a:ext cx="9134946" cy="6851209"/>
          </a:xfrm>
          <a:prstGeom prst="rect">
            <a:avLst/>
          </a:prstGeom>
        </p:spPr>
      </p:pic>
      <p:sp>
        <p:nvSpPr>
          <p:cNvPr id="16" name="Rectangle 23"/>
          <p:cNvSpPr>
            <a:spLocks noChangeArrowheads="1"/>
          </p:cNvSpPr>
          <p:nvPr userDrawn="1"/>
        </p:nvSpPr>
        <p:spPr bwMode="gray">
          <a:xfrm>
            <a:off x="2705100" y="6477000"/>
            <a:ext cx="37338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algn="ctr" defTabSz="457200" rtl="0" eaLnBrk="1" latinLnBrk="0" hangingPunct="1">
              <a:defRPr/>
            </a:pPr>
            <a:r>
              <a:rPr lang="en-US" sz="900" kern="1200" dirty="0" smtClean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CaféX Communications </a:t>
            </a:r>
            <a:r>
              <a:rPr lang="en-US" sz="900" kern="1200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Confidential © </a:t>
            </a:r>
            <a:r>
              <a:rPr lang="en-US" sz="900" kern="1200" dirty="0" smtClean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2015 </a:t>
            </a:r>
            <a:r>
              <a:rPr lang="en-US" sz="900" kern="1200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– All</a:t>
            </a:r>
            <a:r>
              <a:rPr lang="en-US" sz="900" kern="1200" dirty="0" smtClean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Rights </a:t>
            </a:r>
            <a:r>
              <a:rPr lang="en-US" sz="900" kern="1200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Reserved.</a:t>
            </a:r>
          </a:p>
        </p:txBody>
      </p:sp>
      <p:pic>
        <p:nvPicPr>
          <p:cNvPr id="4" name="Picture 3" descr="cafex_communications_logo_registered_blue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57200"/>
            <a:ext cx="3745023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523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40"/>
            <a:ext cx="8229600" cy="48736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BAC298-2083-0048-91B4-698B18929EC4}" type="slidenum">
              <a:rPr lang="en-US" smtClean="0"/>
              <a:pPr/>
              <a:t>‹#›</a:t>
            </a:fld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6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and Picture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539750" y="1600200"/>
            <a:ext cx="4032250" cy="4673600"/>
          </a:xfrm>
        </p:spPr>
        <p:txBody>
          <a:bodyPr/>
          <a:lstStyle>
            <a:lvl1pPr marL="342900" indent="-342900"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 lang="de-DE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/>
              </a:defRPr>
            </a:lvl1pPr>
            <a:lvl2pPr marL="715963" indent="-358775">
              <a:buClr>
                <a:schemeClr val="tx2">
                  <a:lumMod val="75000"/>
                </a:schemeClr>
              </a:buClr>
              <a:defRPr lang="de-DE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/>
              </a:defRPr>
            </a:lvl2pPr>
            <a:lvl3pPr marL="1073150" indent="-357188">
              <a:buClr>
                <a:schemeClr val="tx2">
                  <a:lumMod val="75000"/>
                </a:schemeClr>
              </a:buClr>
              <a:defRPr lang="de-DE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/>
              </a:defRPr>
            </a:lvl3pPr>
            <a:lvl4pPr marL="763588" indent="-188913">
              <a:buClr>
                <a:schemeClr val="tx2">
                  <a:lumMod val="75000"/>
                </a:schemeClr>
              </a:buClr>
              <a:defRPr lang="de-DE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/>
              </a:defRPr>
            </a:lvl4pPr>
            <a:lvl5pPr marL="763588" indent="-188913">
              <a:buClr>
                <a:schemeClr val="tx2">
                  <a:lumMod val="75000"/>
                </a:schemeClr>
              </a:buClr>
              <a:defRPr lang="de-DE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/>
              </a:defRPr>
            </a:lvl5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6"/>
          </p:nvPr>
        </p:nvSpPr>
        <p:spPr>
          <a:xfrm>
            <a:off x="4716463" y="1600200"/>
            <a:ext cx="4029075" cy="4673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 smtClean="0"/>
              <a:t>Drag picture to placeholder or click icon to add</a:t>
            </a:r>
            <a:endParaRPr lang="de-DE" noProof="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AC298-2083-0048-91B4-698B18929EC4}" type="slidenum">
              <a:rPr lang="en-US" smtClean="0"/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0502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334000" cy="457200"/>
          </a:xfrm>
        </p:spPr>
        <p:txBody>
          <a:bodyPr>
            <a:normAutofit/>
          </a:bodyPr>
          <a:lstStyle>
            <a:lvl1pPr algn="l">
              <a:defRPr sz="2400" b="1">
                <a:latin typeface="Trebuchet MS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077200" cy="4830763"/>
          </a:xfrm>
        </p:spPr>
        <p:txBody>
          <a:bodyPr/>
          <a:lstStyle>
            <a:lvl1pPr marL="0" indent="0">
              <a:buClr>
                <a:schemeClr val="tx2"/>
              </a:buClr>
              <a:buSzPct val="92000"/>
              <a:buFont typeface="Wingdings" pitchFamily="2" charset="2"/>
              <a:buNone/>
              <a:defRPr sz="1800" b="1">
                <a:latin typeface="Trebuchet MS" pitchFamily="34" charset="0"/>
              </a:defRPr>
            </a:lvl1pPr>
            <a:lvl2pPr marL="800100" indent="-457200">
              <a:buClr>
                <a:schemeClr val="tx1"/>
              </a:buClr>
              <a:buFont typeface="+mj-lt"/>
              <a:buAutoNum type="romanUcPeriod"/>
              <a:defRPr sz="1600" i="1">
                <a:latin typeface="Trebuchet MS" pitchFamily="34" charset="0"/>
              </a:defRPr>
            </a:lvl2pPr>
            <a:lvl3pPr marL="1257300" indent="-457200">
              <a:buClr>
                <a:schemeClr val="tx1"/>
              </a:buClr>
              <a:buSzPct val="92000"/>
              <a:buFont typeface="+mj-lt"/>
              <a:buAutoNum type="romanUcPeriod"/>
              <a:defRPr sz="1600" i="1">
                <a:latin typeface="Trebuchet MS" pitchFamily="34" charset="0"/>
              </a:defRPr>
            </a:lvl3pPr>
            <a:lvl4pPr marL="1008062" indent="-285750">
              <a:buFont typeface="Arial"/>
              <a:buChar char="•"/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609600" y="914400"/>
            <a:ext cx="7543800" cy="273393"/>
          </a:xfrm>
        </p:spPr>
        <p:txBody>
          <a:bodyPr>
            <a:noAutofit/>
          </a:bodyPr>
          <a:lstStyle>
            <a:lvl1pPr>
              <a:buNone/>
              <a:defRPr sz="1400" b="0" i="1">
                <a:solidFill>
                  <a:schemeClr val="tx1"/>
                </a:solidFill>
                <a:latin typeface="Trebuchet MS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200"/>
            </a:lvl1pPr>
          </a:lstStyle>
          <a:p>
            <a:fld id="{63BAC298-2083-0048-91B4-698B18929EC4}" type="slidenum">
              <a:rPr lang="en-US" smtClean="0"/>
              <a:pPr/>
              <a:t>‹#›</a:t>
            </a:fld>
            <a:endParaRPr lang="en-US" dirty="0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057190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295275" y="1489075"/>
            <a:ext cx="8524875" cy="4313238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5" name="Title 4"/>
          <p:cNvSpPr>
            <a:spLocks noGrp="1" noChangeArrowheads="1"/>
          </p:cNvSpPr>
          <p:nvPr>
            <p:ph type="title"/>
          </p:nvPr>
        </p:nvSpPr>
        <p:spPr bwMode="gray">
          <a:xfrm>
            <a:off x="152400" y="76200"/>
            <a:ext cx="8001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dirty="0" smtClean="0"/>
              <a:t>Click to enter Slide Title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 b="0"/>
            </a:lvl1pPr>
          </a:lstStyle>
          <a:p>
            <a:pPr>
              <a:defRPr/>
            </a:pPr>
            <a:fld id="{63BAC298-2083-0048-91B4-698B18929EC4}" type="slidenum">
              <a:rPr lang="en-US" smtClean="0"/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4126375"/>
      </p:ext>
    </p:extLst>
  </p:cSld>
  <p:clrMapOvr>
    <a:masterClrMapping/>
  </p:clrMapOvr>
  <p:transition xmlns:p14="http://schemas.microsoft.com/office/powerpoint/2010/main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334000" cy="457200"/>
          </a:xfrm>
        </p:spPr>
        <p:txBody>
          <a:bodyPr>
            <a:normAutofit/>
          </a:bodyPr>
          <a:lstStyle>
            <a:lvl1pPr algn="l">
              <a:defRPr sz="2400" b="1">
                <a:latin typeface="Trebuchet MS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077200" cy="4830763"/>
          </a:xfrm>
        </p:spPr>
        <p:txBody>
          <a:bodyPr/>
          <a:lstStyle>
            <a:lvl1pPr marL="0" indent="0">
              <a:buClr>
                <a:schemeClr val="tx2"/>
              </a:buClr>
              <a:buSzPct val="92000"/>
              <a:buFont typeface="Wingdings" pitchFamily="2" charset="2"/>
              <a:buNone/>
              <a:defRPr sz="1800" b="1">
                <a:latin typeface="Trebuchet MS" pitchFamily="34" charset="0"/>
              </a:defRPr>
            </a:lvl1pPr>
            <a:lvl2pPr marL="800100" indent="-457200">
              <a:buClr>
                <a:schemeClr val="tx1"/>
              </a:buClr>
              <a:buFont typeface="+mj-lt"/>
              <a:buAutoNum type="romanUcPeriod"/>
              <a:defRPr sz="1600" i="1">
                <a:latin typeface="Trebuchet MS" pitchFamily="34" charset="0"/>
              </a:defRPr>
            </a:lvl2pPr>
            <a:lvl3pPr marL="1257300" indent="-457200">
              <a:buClr>
                <a:schemeClr val="tx1"/>
              </a:buClr>
              <a:buSzPct val="92000"/>
              <a:buFont typeface="+mj-lt"/>
              <a:buAutoNum type="romanUcPeriod"/>
              <a:defRPr sz="1600" i="1">
                <a:latin typeface="Trebuchet MS" pitchFamily="34" charset="0"/>
              </a:defRPr>
            </a:lvl3pPr>
            <a:lvl4pPr marL="1008062" indent="-285750">
              <a:buFont typeface="Arial"/>
              <a:buChar char="•"/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609600" y="914400"/>
            <a:ext cx="7543800" cy="273393"/>
          </a:xfrm>
        </p:spPr>
        <p:txBody>
          <a:bodyPr>
            <a:noAutofit/>
          </a:bodyPr>
          <a:lstStyle>
            <a:lvl1pPr>
              <a:buNone/>
              <a:defRPr sz="1400" b="0" i="1">
                <a:solidFill>
                  <a:schemeClr val="tx1"/>
                </a:solidFill>
                <a:latin typeface="Trebuchet MS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z="1200"/>
            </a:lvl1pPr>
          </a:lstStyle>
          <a:p>
            <a:fld id="{63BAC298-2083-0048-91B4-698B18929EC4}" type="slidenum">
              <a:rPr lang="en-US" smtClean="0"/>
              <a:pPr/>
              <a:t>‹#›</a:t>
            </a:fld>
            <a:endParaRPr lang="en-US" dirty="0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925331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477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200"/>
            </a:lvl1pPr>
          </a:lstStyle>
          <a:p>
            <a:fld id="{63BAC298-2083-0048-91B4-698B18929EC4}" type="slidenum">
              <a:rPr lang="en-US" smtClean="0"/>
              <a:pPr/>
              <a:t>‹#›</a:t>
            </a:fld>
            <a:endParaRPr lang="en-US" dirty="0">
              <a:solidFill>
                <a:prstClr val="white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6" y="1666619"/>
            <a:ext cx="8582751" cy="4354712"/>
          </a:xfrm>
          <a:prstGeom prst="rect">
            <a:avLst/>
          </a:prstGeom>
        </p:spPr>
        <p:txBody>
          <a:bodyPr lIns="121883" tIns="60941" rIns="121883" bIns="60941">
            <a:noAutofit/>
          </a:bodyPr>
          <a:lstStyle>
            <a:lvl1pPr marL="374537" indent="-298361">
              <a:lnSpc>
                <a:spcPct val="95000"/>
              </a:lnSpc>
              <a:spcBef>
                <a:spcPts val="148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7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677131" indent="-287780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996652" indent="-228532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1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1214602" indent="-228532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9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443134" indent="-224299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33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Bullet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299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200"/>
            </a:lvl1pPr>
          </a:lstStyle>
          <a:p>
            <a:fld id="{63BAC298-2083-0048-91B4-698B18929EC4}" type="slidenum">
              <a:rPr lang="en-US" smtClean="0"/>
              <a:pPr/>
              <a:t>‹#›</a:t>
            </a:fld>
            <a:endParaRPr lang="en-US" dirty="0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21401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C298-2083-0048-91B4-698B18929E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561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C298-2083-0048-91B4-698B18929E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84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200"/>
            </a:lvl1pPr>
          </a:lstStyle>
          <a:p>
            <a:fld id="{63BAC298-2083-0048-91B4-698B18929EC4}" type="slidenum">
              <a:rPr lang="en-US" smtClean="0"/>
              <a:pPr/>
              <a:t>‹#›</a:t>
            </a:fld>
            <a:endParaRPr lang="en-US" dirty="0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14582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C298-2083-0048-91B4-698B18929EC4}" type="slidenum">
              <a:rPr lang="en-US" smtClean="0"/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617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C298-2083-0048-91B4-698B18929EC4}" type="slidenum">
              <a:rPr lang="en-US" smtClean="0"/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835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71825"/>
            <a:ext cx="6629400" cy="762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1295400"/>
            <a:ext cx="8763000" cy="4876800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449581" y="6273564"/>
            <a:ext cx="1562099" cy="365125"/>
          </a:xfrm>
        </p:spPr>
        <p:txBody>
          <a:bodyPr/>
          <a:lstStyle/>
          <a:p>
            <a:fld id="{8F9B0C69-2D8B-A240-8F4B-E7C4E35E2C9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2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BAC298-2083-0048-91B4-698B18929EC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90000"/>
                    <a:lumOff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0040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 noChangeArrowheads="1"/>
          </p:cNvSpPr>
          <p:nvPr>
            <p:ph type="title"/>
          </p:nvPr>
        </p:nvSpPr>
        <p:spPr bwMode="gray">
          <a:xfrm>
            <a:off x="323850" y="212725"/>
            <a:ext cx="852011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 marL="0" marR="0" indent="0" algn="r" defTabSz="4572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63BAC298-2083-0048-91B4-698B18929EC4}" type="slidenum">
              <a:rPr lang="en-US" smtClean="0"/>
              <a:pPr/>
              <a:t>‹#›</a:t>
            </a:fld>
            <a:endParaRPr lang="en-US" dirty="0" smtClean="0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29652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198438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defTabSz="457200"/>
            <a:fld id="{63BAC298-2083-0048-91B4-698B18929EC4}" type="slidenum">
              <a:rPr lang="en-US" smtClean="0"/>
              <a:pPr defTabSz="457200"/>
              <a:t>‹#›</a:t>
            </a:fld>
            <a:endParaRPr lang="en-US" dirty="0"/>
          </a:p>
        </p:txBody>
      </p:sp>
      <p:sp>
        <p:nvSpPr>
          <p:cNvPr id="8" name="Rectangle 23"/>
          <p:cNvSpPr>
            <a:spLocks noChangeArrowheads="1"/>
          </p:cNvSpPr>
          <p:nvPr userDrawn="1"/>
        </p:nvSpPr>
        <p:spPr bwMode="gray">
          <a:xfrm>
            <a:off x="228600" y="6477001"/>
            <a:ext cx="37338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algn="ctr" defTabSz="457200" rtl="0" eaLnBrk="1" latinLnBrk="0" hangingPunct="1">
              <a:defRPr/>
            </a:pPr>
            <a:r>
              <a:rPr lang="en-US" sz="900" kern="1200" dirty="0" err="1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CaféX</a:t>
            </a:r>
            <a:r>
              <a:rPr lang="en-US" sz="900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Communications </a:t>
            </a:r>
            <a:r>
              <a:rPr lang="en-US" sz="900" kern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Confidential © </a:t>
            </a:r>
            <a:r>
              <a:rPr lang="en-US" sz="900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2015 </a:t>
            </a:r>
            <a:r>
              <a:rPr lang="en-US" sz="900" kern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– All</a:t>
            </a:r>
            <a:r>
              <a:rPr lang="en-US" sz="900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Rights </a:t>
            </a:r>
            <a:r>
              <a:rPr lang="en-US" sz="900" kern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Reserved.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129384"/>
            <a:ext cx="1143000" cy="465132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>
            <a:off x="228600" y="762000"/>
            <a:ext cx="8458200" cy="1588"/>
          </a:xfrm>
          <a:prstGeom prst="line">
            <a:avLst/>
          </a:prstGeom>
          <a:ln w="22225">
            <a:solidFill>
              <a:srgbClr val="567C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3119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2400" kern="1200" baseline="0">
          <a:solidFill>
            <a:schemeClr val="tx1"/>
          </a:solidFill>
          <a:latin typeface="Arial" pitchFamily="34" charset="0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/>
          </p:cNvSpPr>
          <p:nvPr>
            <p:ph type="ctrTitle"/>
          </p:nvPr>
        </p:nvSpPr>
        <p:spPr>
          <a:xfrm>
            <a:off x="690563" y="2420779"/>
            <a:ext cx="7772400" cy="15696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lvl="0">
              <a:spcBef>
                <a:spcPts val="0"/>
              </a:spcBef>
              <a:buClr>
                <a:srgbClr val="FFFFFF"/>
              </a:buClr>
              <a:buSzPct val="25000"/>
            </a:pPr>
            <a:r>
              <a:rPr lang="en-GB" sz="32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Video capabilities, minimum benchmark standards and best practices for in call treatment</a:t>
            </a:r>
            <a:endParaRPr lang="x-none" sz="3200" b="1" i="0" u="none" strike="noStrike" cap="none" baseline="0" dirty="0">
              <a:solidFill>
                <a:schemeClr val="tx1">
                  <a:lumMod val="90000"/>
                  <a:lumOff val="10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Shape 70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400799" cy="3692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48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2015</a:t>
            </a:r>
            <a:endParaRPr lang="x-none" sz="1800" b="0" i="0" u="none" strike="noStrike" cap="none" baseline="0" dirty="0">
              <a:solidFill>
                <a:schemeClr val="tx1">
                  <a:lumMod val="90000"/>
                  <a:lumOff val="10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26383221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148319" y="914400"/>
            <a:ext cx="8834292" cy="5585253"/>
          </a:xfrm>
        </p:spPr>
        <p:txBody>
          <a:bodyPr/>
          <a:lstStyle/>
          <a:p>
            <a:pPr lvl="1"/>
            <a:r>
              <a:rPr lang="en-GB" sz="2000" dirty="0" smtClean="0">
                <a:solidFill>
                  <a:schemeClr val="tx1"/>
                </a:solidFill>
              </a:rPr>
              <a:t>Environmental </a:t>
            </a:r>
            <a:r>
              <a:rPr lang="en-GB" sz="2000" dirty="0">
                <a:solidFill>
                  <a:schemeClr val="tx1"/>
                </a:solidFill>
              </a:rPr>
              <a:t>best </a:t>
            </a:r>
            <a:r>
              <a:rPr lang="en-GB" sz="2000" dirty="0" smtClean="0">
                <a:solidFill>
                  <a:schemeClr val="tx1"/>
                </a:solidFill>
              </a:rPr>
              <a:t>practices – including:</a:t>
            </a:r>
          </a:p>
          <a:p>
            <a:pPr lvl="2"/>
            <a:r>
              <a:rPr lang="en-GB" sz="1700" dirty="0" smtClean="0">
                <a:solidFill>
                  <a:schemeClr val="tx1"/>
                </a:solidFill>
              </a:rPr>
              <a:t>position </a:t>
            </a:r>
            <a:r>
              <a:rPr lang="en-GB" sz="1700" dirty="0">
                <a:solidFill>
                  <a:schemeClr val="tx1"/>
                </a:solidFill>
              </a:rPr>
              <a:t>lighting, </a:t>
            </a:r>
            <a:endParaRPr lang="en-GB" sz="1700" dirty="0" smtClean="0">
              <a:solidFill>
                <a:schemeClr val="tx1"/>
              </a:solidFill>
            </a:endParaRPr>
          </a:p>
          <a:p>
            <a:pPr lvl="2"/>
            <a:r>
              <a:rPr lang="en-GB" sz="1700" dirty="0" smtClean="0">
                <a:solidFill>
                  <a:schemeClr val="tx1"/>
                </a:solidFill>
              </a:rPr>
              <a:t>reduced </a:t>
            </a:r>
            <a:r>
              <a:rPr lang="en-GB" sz="1700" dirty="0">
                <a:solidFill>
                  <a:schemeClr val="tx1"/>
                </a:solidFill>
              </a:rPr>
              <a:t>movement, </a:t>
            </a:r>
            <a:endParaRPr lang="en-GB" sz="1700" dirty="0" smtClean="0">
              <a:solidFill>
                <a:schemeClr val="tx1"/>
              </a:solidFill>
            </a:endParaRPr>
          </a:p>
          <a:p>
            <a:pPr lvl="2"/>
            <a:r>
              <a:rPr lang="en-GB" sz="1700" dirty="0" smtClean="0">
                <a:solidFill>
                  <a:schemeClr val="tx1"/>
                </a:solidFill>
              </a:rPr>
              <a:t>neutral clothing &amp; backgrounds</a:t>
            </a:r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dirty="0">
              <a:solidFill>
                <a:schemeClr val="tx1"/>
              </a:solidFill>
            </a:endParaRP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Code </a:t>
            </a:r>
            <a:r>
              <a:rPr lang="en-GB" sz="2000" dirty="0">
                <a:solidFill>
                  <a:schemeClr val="tx1"/>
                </a:solidFill>
              </a:rPr>
              <a:t>in Network Quality Indicators which indicate packet loss in network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Implement </a:t>
            </a:r>
            <a:r>
              <a:rPr lang="en-US" sz="2000" dirty="0">
                <a:solidFill>
                  <a:schemeClr val="tx1"/>
                </a:solidFill>
              </a:rPr>
              <a:t>Quality of Service </a:t>
            </a:r>
            <a:r>
              <a:rPr lang="en-US" sz="2000" dirty="0" smtClean="0">
                <a:solidFill>
                  <a:schemeClr val="tx1"/>
                </a:solidFill>
              </a:rPr>
              <a:t>within own network. </a:t>
            </a:r>
            <a:r>
              <a:rPr lang="en-US" sz="2000" dirty="0">
                <a:solidFill>
                  <a:schemeClr val="tx1"/>
                </a:solidFill>
              </a:rPr>
              <a:t>Control what you can. For example: prioritize traffic leaving corporate network and entering internet. </a:t>
            </a:r>
            <a:endParaRPr lang="en-US" sz="2000" dirty="0" smtClean="0">
              <a:solidFill>
                <a:schemeClr val="tx1"/>
              </a:solidFill>
            </a:endParaRP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Conduct network assessment for network fitness for real time media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Experience will only be as good as weakest link in the end-to-end network. Typically for B2C this will be ‘last mile’ leg to consumers</a:t>
            </a: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250472" y="169307"/>
            <a:ext cx="8659976" cy="708023"/>
          </a:xfrm>
        </p:spPr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</a:rPr>
              <a:t>General Considerations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633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39096"/>
            <a:ext cx="6934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/>
              <a:t>The Key Factors affecting video/audio quality</a:t>
            </a:r>
            <a:endParaRPr lang="en-US" sz="2000" dirty="0"/>
          </a:p>
          <a:p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914400"/>
            <a:ext cx="84582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Three factors influence the video/audio quality: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Limitations on the device and what it will support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Physical resolution of the camera, Graphics Processing Power, CPU, and resource contention by other application features and other applications running in the background.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E.g. an iPad Air has the processing power to support higher resolutions than an iPad 2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iPad2 has known </a:t>
            </a:r>
            <a:r>
              <a:rPr lang="en-GB" sz="1400" dirty="0" err="1" smtClean="0"/>
              <a:t>WiFi</a:t>
            </a:r>
            <a:r>
              <a:rPr lang="en-GB" sz="1400" dirty="0" smtClean="0"/>
              <a:t> performance characteristics at various iOS version levels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Network Conditions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QoS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Available Bandwidth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400" dirty="0" err="1" smtClean="0"/>
              <a:t>WiFi</a:t>
            </a:r>
            <a:r>
              <a:rPr lang="en-GB" sz="1400" dirty="0" smtClean="0"/>
              <a:t> Spectrum Saturation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Packet Loss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Latency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The resilience of the codec to the network conditions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Solution supports NACK/PLI for the video stream which greatly improves resilience to packet loss allowing for a higher quality video experience even in poor network conditions.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However, even this has limitations and logic needs to be employed to address higher thresholds of network problems.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GB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Production Video Quality cannot be achieved without addressing the configuration of the network to support a quality video experience.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Production Video Quality cannot be achieved without analyzing resource consumption of client devices to ensure enough resources are available to achieve a positive end-user experience.  Other background applications can easily effect resource availability.</a:t>
            </a:r>
          </a:p>
        </p:txBody>
      </p:sp>
    </p:spTree>
    <p:extLst>
      <p:ext uri="{BB962C8B-B14F-4D97-AF65-F5344CB8AC3E}">
        <p14:creationId xmlns:p14="http://schemas.microsoft.com/office/powerpoint/2010/main" val="25748717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39096"/>
            <a:ext cx="6934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/>
              <a:t>Supported Resolutions</a:t>
            </a:r>
            <a:endParaRPr lang="en-US" sz="2000" dirty="0"/>
          </a:p>
          <a:p>
            <a:endParaRPr lang="en-US" sz="2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058262"/>
              </p:ext>
            </p:extLst>
          </p:nvPr>
        </p:nvGraphicFramePr>
        <p:xfrm>
          <a:off x="304802" y="1397000"/>
          <a:ext cx="8381997" cy="22626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2998"/>
                <a:gridCol w="1251859"/>
                <a:gridCol w="1197428"/>
                <a:gridCol w="1197428"/>
                <a:gridCol w="1197428"/>
                <a:gridCol w="1197428"/>
                <a:gridCol w="1197428"/>
              </a:tblGrid>
              <a:tr h="378993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GB" sz="1200" b="0" dirty="0" smtClean="0"/>
                        <a:t>                          Device</a:t>
                      </a:r>
                      <a:r>
                        <a:rPr lang="en-GB" sz="1200" b="0" baseline="0" dirty="0" smtClean="0"/>
                        <a:t> Type</a:t>
                      </a:r>
                      <a:endParaRPr lang="en-GB" sz="12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8993">
                <a:tc rowSpan="4">
                  <a:txBody>
                    <a:bodyPr/>
                    <a:lstStyle/>
                    <a:p>
                      <a:pPr algn="ctr"/>
                      <a:endParaRPr lang="en-GB" sz="1200" dirty="0" smtClean="0"/>
                    </a:p>
                    <a:p>
                      <a:pPr algn="ctr"/>
                      <a:endParaRPr lang="en-GB" sz="1200" dirty="0" smtClean="0"/>
                    </a:p>
                    <a:p>
                      <a:pPr algn="ctr"/>
                      <a:r>
                        <a:rPr lang="en-GB" sz="1200" dirty="0" smtClean="0"/>
                        <a:t>Resolution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iPad2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iPad3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iPad4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iPad</a:t>
                      </a:r>
                      <a:r>
                        <a:rPr lang="en-GB" sz="1200" baseline="0" dirty="0" smtClean="0"/>
                        <a:t> Air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Browser</a:t>
                      </a:r>
                      <a:endParaRPr lang="en-GB" sz="1200" dirty="0"/>
                    </a:p>
                  </a:txBody>
                  <a:tcPr anchor="ctr"/>
                </a:tc>
              </a:tr>
              <a:tr h="52371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CIF (352 x 288) @ 20fps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58%</a:t>
                      </a:r>
                    </a:p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44MB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55%</a:t>
                      </a:r>
                    </a:p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36MB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38%</a:t>
                      </a:r>
                    </a:p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39MB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22%</a:t>
                      </a:r>
                    </a:p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32MB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2371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VGA (640x480) @ 30fps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62%</a:t>
                      </a:r>
                    </a:p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44MB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34%</a:t>
                      </a:r>
                    </a:p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90MB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8993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1280x720 @ 30fps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55%</a:t>
                      </a:r>
                    </a:p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100MB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 smtClean="0"/>
                        <a:t>(1)</a:t>
                      </a:r>
                      <a:endParaRPr lang="en-GB" sz="1200" b="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5486400"/>
            <a:ext cx="51395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(1) Support for HD video depends on the supported resolutions on the webcam </a:t>
            </a:r>
            <a:endParaRPr lang="en-GB" sz="11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904401"/>
              </p:ext>
            </p:extLst>
          </p:nvPr>
        </p:nvGraphicFramePr>
        <p:xfrm>
          <a:off x="609600" y="3962400"/>
          <a:ext cx="762000" cy="8381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2000"/>
              </a:tblGrid>
              <a:tr h="244817">
                <a:tc>
                  <a:txBody>
                    <a:bodyPr/>
                    <a:lstStyle/>
                    <a:p>
                      <a:r>
                        <a:rPr lang="en-GB" sz="700" dirty="0" smtClean="0"/>
                        <a:t>Supported</a:t>
                      </a:r>
                      <a:endParaRPr lang="en-GB" sz="7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48565">
                <a:tc>
                  <a:txBody>
                    <a:bodyPr/>
                    <a:lstStyle/>
                    <a:p>
                      <a:r>
                        <a:rPr lang="en-GB" sz="700" dirty="0" smtClean="0"/>
                        <a:t>Sometimes</a:t>
                      </a:r>
                      <a:r>
                        <a:rPr lang="en-GB" sz="700" baseline="0" dirty="0" smtClean="0"/>
                        <a:t> supported</a:t>
                      </a:r>
                      <a:endParaRPr lang="en-GB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44817">
                <a:tc>
                  <a:txBody>
                    <a:bodyPr/>
                    <a:lstStyle/>
                    <a:p>
                      <a:r>
                        <a:rPr lang="en-GB" sz="700" dirty="0" smtClean="0"/>
                        <a:t>Not supported</a:t>
                      </a:r>
                      <a:endParaRPr lang="en-GB" sz="700" dirty="0"/>
                    </a:p>
                  </a:txBody>
                  <a:tcPr>
                    <a:solidFill>
                      <a:srgbClr val="FFC7CE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0" y="3962400"/>
            <a:ext cx="51331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Values for </a:t>
            </a:r>
            <a:r>
              <a:rPr lang="en-GB" sz="1100" dirty="0" err="1" smtClean="0"/>
              <a:t>iOS</a:t>
            </a:r>
            <a:r>
              <a:rPr lang="en-GB" sz="1100" dirty="0" smtClean="0"/>
              <a:t> devices are CPU (average across all cores) and memory usage.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2420605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39096"/>
            <a:ext cx="6934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/>
              <a:t>Network Requirements</a:t>
            </a:r>
            <a:endParaRPr lang="en-US" sz="2000" dirty="0"/>
          </a:p>
          <a:p>
            <a:endParaRPr lang="en-US" sz="2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510751"/>
              </p:ext>
            </p:extLst>
          </p:nvPr>
        </p:nvGraphicFramePr>
        <p:xfrm>
          <a:off x="2731076" y="1600200"/>
          <a:ext cx="3377048" cy="21844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26048"/>
                <a:gridCol w="1651000"/>
              </a:tblGrid>
              <a:tr h="378993">
                <a:tc gridSpan="2">
                  <a:txBody>
                    <a:bodyPr/>
                    <a:lstStyle/>
                    <a:p>
                      <a:pPr algn="ctr"/>
                      <a:endParaRPr lang="en-GB" sz="12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</a:tr>
              <a:tr h="378993">
                <a:tc>
                  <a:txBody>
                    <a:bodyPr/>
                    <a:lstStyle/>
                    <a:p>
                      <a:pPr algn="ctr"/>
                      <a:endParaRPr lang="en-GB" b="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Required Bandwidth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711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CIF (352 x 288) @ 20fps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300Kb/s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52371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VGA (640x480) @ 30fps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600Kb/s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378993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1280x720 @ 30fps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1.2Mb/s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1058705"/>
            <a:ext cx="84024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The table below shows the bandwidth requirements against resolution and frame rate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The values are independent of device type and apply to both inbound and outbound streams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The values are based on ‘talking head’ view. Greater movement will result in reduced quality for a fixed bandwidth</a:t>
            </a:r>
            <a:endParaRPr lang="en-GB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228599" y="4077831"/>
            <a:ext cx="830580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In addition the following constraints exist for an acceptable experience: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Packet loss: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Video – no more than 20% loss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Audio – no more than 10% loss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Latency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Latency won’t affect the quality but will affect the user experience if it is too high.  We recommend no more than 100ms latency between the endpoint and Media Broker.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Jitter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Solution uses an adaptive jitter buffer that can grow to a 900ms maximum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For best results jitter should be kept below 150ms</a:t>
            </a:r>
            <a:endParaRPr lang="en-GB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4419600" y="3733800"/>
            <a:ext cx="421140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/>
              <a:t>In all cases the audio takes approximately 90 </a:t>
            </a:r>
            <a:r>
              <a:rPr lang="en-GB" sz="900" dirty="0" smtClean="0"/>
              <a:t>Kb/s of this total </a:t>
            </a:r>
            <a:r>
              <a:rPr lang="en-GB" sz="900" dirty="0"/>
              <a:t>(based on G711</a:t>
            </a:r>
            <a:r>
              <a:rPr lang="en-GB" sz="900" dirty="0" smtClean="0"/>
              <a:t>)</a:t>
            </a:r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39108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39096"/>
            <a:ext cx="6934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/>
              <a:t>Example on bandwidth usage</a:t>
            </a:r>
            <a:endParaRPr lang="en-US" sz="2000" dirty="0"/>
          </a:p>
          <a:p>
            <a:endParaRPr lang="en-US" sz="24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331440"/>
          </a:xfrm>
        </p:spPr>
        <p:txBody>
          <a:bodyPr/>
          <a:lstStyle/>
          <a:p>
            <a:r>
              <a:rPr lang="en-GB" sz="1200" dirty="0" smtClean="0"/>
              <a:t>This table shows the effect of constrained bandwidth on audio/video quality:</a:t>
            </a:r>
          </a:p>
          <a:p>
            <a:endParaRPr lang="en-GB" dirty="0" smtClean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748942"/>
              </p:ext>
            </p:extLst>
          </p:nvPr>
        </p:nvGraphicFramePr>
        <p:xfrm>
          <a:off x="914400" y="1600200"/>
          <a:ext cx="7416824" cy="2767965"/>
        </p:xfrm>
        <a:graphic>
          <a:graphicData uri="http://schemas.openxmlformats.org/drawingml/2006/table">
            <a:tbl>
              <a:tblPr/>
              <a:tblGrid>
                <a:gridCol w="1143000"/>
                <a:gridCol w="1143000"/>
                <a:gridCol w="1752600"/>
                <a:gridCol w="1447800"/>
                <a:gridCol w="1930424"/>
              </a:tblGrid>
              <a:tr h="31715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en-GB" sz="1100" b="1" u="none" strike="noStrike" dirty="0">
                          <a:effectLst/>
                        </a:rPr>
                        <a:t>Total Available Bandwidth (Kb/s)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en-GB" sz="1100" b="1" u="none" strike="noStrike" dirty="0" smtClean="0">
                          <a:effectLst/>
                        </a:rPr>
                        <a:t>iPad </a:t>
                      </a:r>
                      <a:r>
                        <a:rPr lang="en-GB" sz="1100" b="1" u="none" strike="noStrike" dirty="0">
                          <a:effectLst/>
                        </a:rPr>
                        <a:t>Audio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en-GB" sz="1100" b="1" u="none" strike="noStrike" dirty="0" smtClean="0">
                          <a:effectLst/>
                        </a:rPr>
                        <a:t>iPad </a:t>
                      </a:r>
                      <a:r>
                        <a:rPr lang="en-GB" sz="1100" b="1" u="none" strike="noStrike" dirty="0">
                          <a:effectLst/>
                        </a:rPr>
                        <a:t>Video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en-GB" sz="1100" b="1" u="none" strike="noStrike" dirty="0" smtClean="0">
                          <a:effectLst/>
                        </a:rPr>
                        <a:t>EX90 </a:t>
                      </a:r>
                      <a:r>
                        <a:rPr lang="en-GB" sz="1100" b="1" u="none" strike="noStrike" dirty="0">
                          <a:effectLst/>
                        </a:rPr>
                        <a:t>Audio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en-GB" sz="1100" b="1" u="none" strike="noStrike" dirty="0" smtClean="0">
                          <a:effectLst/>
                        </a:rPr>
                        <a:t>EX90 </a:t>
                      </a:r>
                      <a:r>
                        <a:rPr lang="en-GB" sz="1100" b="1" u="none" strike="noStrike" dirty="0">
                          <a:effectLst/>
                        </a:rPr>
                        <a:t>Video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82619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2048</a:t>
                      </a:r>
                      <a:endParaRPr lang="en-GB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en-GB" sz="1100" u="none" strike="noStrike" dirty="0" smtClean="0">
                          <a:effectLst/>
                        </a:rPr>
                        <a:t>Excellent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en-GB" sz="1100" u="none" strike="noStrike" dirty="0" smtClean="0">
                          <a:effectLst/>
                        </a:rPr>
                        <a:t>Excellent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en-GB" sz="1100" u="none" strike="noStrike" dirty="0" smtClean="0">
                          <a:effectLst/>
                        </a:rPr>
                        <a:t>Excellent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en-GB" sz="1100" u="none" strike="noStrike" dirty="0" smtClean="0">
                          <a:effectLst/>
                        </a:rPr>
                        <a:t>Excellent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82619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1024</a:t>
                      </a:r>
                      <a:endParaRPr lang="en-GB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en-GB" sz="1100" u="none" strike="noStrike" dirty="0" smtClean="0">
                          <a:effectLst/>
                        </a:rPr>
                        <a:t>Excellent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en-GB" sz="1100" u="none" strike="noStrike" dirty="0" smtClean="0">
                          <a:effectLst/>
                        </a:rPr>
                        <a:t>Good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en-GB" sz="1100" u="none" strike="noStrike" dirty="0" smtClean="0">
                          <a:effectLst/>
                        </a:rPr>
                        <a:t>Excellent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en-GB" sz="1100" u="none" strike="noStrike" dirty="0" smtClean="0">
                          <a:effectLst/>
                        </a:rPr>
                        <a:t>Excellent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1715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800</a:t>
                      </a:r>
                      <a:endParaRPr lang="en-GB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en-GB" sz="1100" u="none" strike="noStrike" dirty="0" smtClean="0">
                          <a:effectLst/>
                        </a:rPr>
                        <a:t>Excellent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en-GB" sz="1100" u="none" strike="noStrike" dirty="0" smtClean="0">
                          <a:effectLst/>
                        </a:rPr>
                        <a:t>Occasional compression artefacts</a:t>
                      </a:r>
                      <a:r>
                        <a:rPr lang="en-GB" sz="1100" u="none" strike="noStrike" baseline="0" dirty="0" smtClean="0">
                          <a:effectLst/>
                        </a:rPr>
                        <a:t> that correct quickly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en-GB" sz="1100" u="none" strike="noStrike" dirty="0" smtClean="0">
                          <a:effectLst/>
                        </a:rPr>
                        <a:t>Excellent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en-GB" sz="1100" u="none" strike="noStrike" dirty="0" smtClean="0">
                          <a:effectLst/>
                        </a:rPr>
                        <a:t>Excellent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1715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600</a:t>
                      </a:r>
                      <a:endParaRPr lang="en-GB" sz="1100" b="0" i="0" u="none" strike="noStrike" dirty="0">
                        <a:solidFill>
                          <a:srgbClr val="9C65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en-GB" sz="1100" u="none" strike="noStrike" dirty="0" smtClean="0">
                          <a:effectLst/>
                        </a:rPr>
                        <a:t>Excellent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Occasional </a:t>
                      </a:r>
                      <a:r>
                        <a:rPr lang="en-GB" sz="1100" u="none" strike="noStrike" dirty="0" smtClean="0">
                          <a:effectLst/>
                        </a:rPr>
                        <a:t>compression artefacts</a:t>
                      </a:r>
                      <a:r>
                        <a:rPr lang="en-GB" sz="1100" u="none" strike="noStrike" baseline="0" dirty="0" smtClean="0">
                          <a:effectLst/>
                        </a:rPr>
                        <a:t> that correct quickly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Audio corrupts for 5-10s, then resumes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Blocks of 5-10s </a:t>
                      </a:r>
                      <a:r>
                        <a:rPr lang="en-GB" sz="1100" u="none" strike="noStrike" dirty="0" smtClean="0">
                          <a:effectLst/>
                        </a:rPr>
                        <a:t>corruption </a:t>
                      </a:r>
                      <a:r>
                        <a:rPr lang="en-GB" sz="1100" u="none" strike="noStrike" dirty="0">
                          <a:effectLst/>
                        </a:rPr>
                        <a:t>then corrects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160797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512</a:t>
                      </a:r>
                      <a:endParaRPr lang="en-GB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Good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Choppy Video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Corrupted Audio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Occasional Image then corruption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38974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256</a:t>
                      </a:r>
                      <a:endParaRPr lang="en-GB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Very Choppy Distorted Audio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Very Choppy Video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Corrupted Audio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Corrupted Video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38974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128</a:t>
                      </a:r>
                      <a:endParaRPr lang="en-GB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Very Choppy Distorted Audio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Very Choppy Video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No Audio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No Video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160797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64</a:t>
                      </a:r>
                      <a:endParaRPr lang="en-GB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Corrupted Audio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One Static Image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No Audio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No Video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1" name="Content Placeholder 2"/>
          <p:cNvSpPr txBox="1">
            <a:spLocks/>
          </p:cNvSpPr>
          <p:nvPr/>
        </p:nvSpPr>
        <p:spPr>
          <a:xfrm>
            <a:off x="381000" y="4191000"/>
            <a:ext cx="8382000" cy="2133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 smtClean="0"/>
              <a:t>The scenario used an iPad 2 connected to a Wireless Access Point connected to a traffic shaping server.  This allowed the total bandwidth into and out of the iPad to be constrained as per the first column.</a:t>
            </a:r>
          </a:p>
          <a:p>
            <a:r>
              <a:rPr lang="en-GB" sz="1200" dirty="0" smtClean="0"/>
              <a:t>Calls made using the CafeX sample app to a Cisco EX90 via CUCM streaming at 640x480 in both directions with the iPad using VP8 and MB transcoding to H264 for the EX90.</a:t>
            </a:r>
          </a:p>
          <a:p>
            <a:r>
              <a:rPr lang="en-GB" sz="1200" dirty="0" smtClean="0"/>
              <a:t>The leg from iPad to MB had a target bit rate of 512Kb/s for video and the audio used ~90Kb/s so requiring a total of 600Kb/s in each direction, or 1200Kb/s in total.</a:t>
            </a:r>
          </a:p>
          <a:p>
            <a:r>
              <a:rPr lang="en-GB" sz="1200" dirty="0" smtClean="0"/>
              <a:t>The table shows that when 1024Kb/s is available the user will experience good/excellent audio and video. At around 1200Kb/s it would </a:t>
            </a:r>
            <a:r>
              <a:rPr lang="en-GB" sz="1200" dirty="0"/>
              <a:t>be excellent across the </a:t>
            </a:r>
            <a:r>
              <a:rPr lang="en-GB" sz="1200" dirty="0" smtClean="0"/>
              <a:t>board. The quality was acceptable as low as 800Kb/s.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681154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39096"/>
            <a:ext cx="6934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/>
              <a:t>Decision Tree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697428"/>
              </p:ext>
            </p:extLst>
          </p:nvPr>
        </p:nvGraphicFramePr>
        <p:xfrm>
          <a:off x="457200" y="990599"/>
          <a:ext cx="7543802" cy="24315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28699"/>
                <a:gridCol w="1126673"/>
                <a:gridCol w="1077686"/>
                <a:gridCol w="1077686"/>
                <a:gridCol w="1077686"/>
                <a:gridCol w="1077686"/>
                <a:gridCol w="1077686"/>
              </a:tblGrid>
              <a:tr h="429881">
                <a:tc>
                  <a:txBody>
                    <a:bodyPr/>
                    <a:lstStyle/>
                    <a:p>
                      <a:pPr algn="ctr"/>
                      <a:endParaRPr lang="en-GB" sz="2100" dirty="0"/>
                    </a:p>
                  </a:txBody>
                  <a:tcPr marL="107470" marR="107470" marT="53735" marB="53735" anchor="ctr"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GB" sz="900" b="0" dirty="0" smtClean="0"/>
                        <a:t>                          Device</a:t>
                      </a:r>
                      <a:r>
                        <a:rPr lang="en-GB" sz="900" b="0" baseline="0" dirty="0" smtClean="0"/>
                        <a:t> Type</a:t>
                      </a:r>
                      <a:endParaRPr lang="en-GB" sz="900" b="0" dirty="0"/>
                    </a:p>
                  </a:txBody>
                  <a:tcPr marL="107470" marR="107470" marT="53735" marB="53735" anchor="ctr"/>
                </a:tc>
                <a:tc h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58234">
                <a:tc rowSpan="6">
                  <a:txBody>
                    <a:bodyPr/>
                    <a:lstStyle/>
                    <a:p>
                      <a:pPr algn="ctr"/>
                      <a:endParaRPr lang="en-GB" sz="900" dirty="0" smtClean="0"/>
                    </a:p>
                    <a:p>
                      <a:pPr algn="ctr"/>
                      <a:endParaRPr lang="en-GB" sz="900" dirty="0" smtClean="0"/>
                    </a:p>
                    <a:p>
                      <a:pPr algn="ctr"/>
                      <a:r>
                        <a:rPr lang="en-GB" sz="900" dirty="0" smtClean="0"/>
                        <a:t>Bandwidth (Kb/s)</a:t>
                      </a:r>
                      <a:endParaRPr lang="en-GB" sz="900" dirty="0"/>
                    </a:p>
                  </a:txBody>
                  <a:tcPr marL="107470" marR="107470" marT="53735" marB="53735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600" b="0" dirty="0"/>
                    </a:p>
                  </a:txBody>
                  <a:tcPr marL="107470" marR="107470" marT="53735" marB="537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 smtClean="0"/>
                        <a:t>iPad2</a:t>
                      </a:r>
                      <a:endParaRPr lang="en-GB" sz="900" dirty="0"/>
                    </a:p>
                  </a:txBody>
                  <a:tcPr marL="107470" marR="107470" marT="53735" marB="537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 smtClean="0"/>
                        <a:t>iPad3</a:t>
                      </a:r>
                      <a:endParaRPr lang="en-GB" sz="900" dirty="0"/>
                    </a:p>
                  </a:txBody>
                  <a:tcPr marL="107470" marR="107470" marT="53735" marB="537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 smtClean="0"/>
                        <a:t>iPad4</a:t>
                      </a:r>
                      <a:endParaRPr lang="en-GB" sz="900" dirty="0"/>
                    </a:p>
                  </a:txBody>
                  <a:tcPr marL="107470" marR="107470" marT="53735" marB="537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 smtClean="0"/>
                        <a:t>iPad</a:t>
                      </a:r>
                      <a:r>
                        <a:rPr lang="en-GB" sz="900" baseline="0" dirty="0" smtClean="0"/>
                        <a:t> Air</a:t>
                      </a:r>
                      <a:endParaRPr lang="en-GB" sz="900" dirty="0"/>
                    </a:p>
                  </a:txBody>
                  <a:tcPr marL="107470" marR="107470" marT="53735" marB="537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 smtClean="0"/>
                        <a:t>Browser</a:t>
                      </a:r>
                      <a:endParaRPr lang="en-GB" sz="900" dirty="0"/>
                    </a:p>
                  </a:txBody>
                  <a:tcPr marL="107470" marR="107470" marT="53735" marB="53735" anchor="ctr"/>
                </a:tc>
              </a:tr>
              <a:tr h="372803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&lt;90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195" marR="11195" marT="11195" marB="0"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GB" sz="1300" b="0" dirty="0" smtClean="0">
                          <a:solidFill>
                            <a:schemeClr val="tx1"/>
                          </a:solidFill>
                        </a:rPr>
                        <a:t>No call possible</a:t>
                      </a:r>
                      <a:endParaRPr lang="en-GB" sz="1300" b="0" dirty="0">
                        <a:solidFill>
                          <a:schemeClr val="tx1"/>
                        </a:solidFill>
                      </a:endParaRPr>
                    </a:p>
                  </a:txBody>
                  <a:tcPr marL="107470" marR="107470" marT="53735" marB="53735" anchor="ctr"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  <a:tr h="372803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90-299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195" marR="11195" marT="1119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0" dirty="0" smtClean="0">
                          <a:solidFill>
                            <a:schemeClr val="tx1"/>
                          </a:solidFill>
                        </a:rPr>
                        <a:t>Audio Only</a:t>
                      </a:r>
                      <a:endParaRPr lang="en-GB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107470" marR="107470" marT="53735" marB="53735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 smtClean="0">
                          <a:solidFill>
                            <a:schemeClr val="tx1"/>
                          </a:solidFill>
                        </a:rPr>
                        <a:t>Audio Only</a:t>
                      </a:r>
                    </a:p>
                  </a:txBody>
                  <a:tcPr marL="107470" marR="107470" marT="53735" marB="53735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 smtClean="0">
                          <a:solidFill>
                            <a:schemeClr val="tx1"/>
                          </a:solidFill>
                        </a:rPr>
                        <a:t>Audio Only</a:t>
                      </a:r>
                    </a:p>
                  </a:txBody>
                  <a:tcPr marL="107470" marR="107470" marT="53735" marB="53735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 smtClean="0">
                          <a:solidFill>
                            <a:schemeClr val="tx1"/>
                          </a:solidFill>
                        </a:rPr>
                        <a:t>Audio Only</a:t>
                      </a:r>
                    </a:p>
                  </a:txBody>
                  <a:tcPr marL="107470" marR="107470" marT="53735" marB="53735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 smtClean="0">
                          <a:solidFill>
                            <a:schemeClr val="tx1"/>
                          </a:solidFill>
                        </a:rPr>
                        <a:t>Audio Only</a:t>
                      </a:r>
                    </a:p>
                  </a:txBody>
                  <a:tcPr marL="107470" marR="107470" marT="53735" marB="53735" anchor="ctr">
                    <a:noFill/>
                  </a:tcPr>
                </a:tc>
              </a:tr>
              <a:tr h="269786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300-599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195" marR="11195" marT="1119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0" dirty="0" smtClean="0">
                          <a:solidFill>
                            <a:schemeClr val="tx1"/>
                          </a:solidFill>
                        </a:rPr>
                        <a:t>352x288@20fps</a:t>
                      </a:r>
                      <a:endParaRPr lang="en-GB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107470" marR="107470" marT="53735" marB="53735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0" dirty="0" smtClean="0">
                          <a:solidFill>
                            <a:schemeClr val="tx1"/>
                          </a:solidFill>
                        </a:rPr>
                        <a:t>352x288@20fps</a:t>
                      </a:r>
                      <a:endParaRPr lang="en-GB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107470" marR="107470" marT="53735" marB="53735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0" dirty="0" smtClean="0">
                          <a:solidFill>
                            <a:schemeClr val="tx1"/>
                          </a:solidFill>
                        </a:rPr>
                        <a:t>640x480@30fps</a:t>
                      </a:r>
                      <a:endParaRPr lang="en-GB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107470" marR="107470" marT="53735" marB="53735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 smtClean="0">
                          <a:solidFill>
                            <a:schemeClr val="tx1"/>
                          </a:solidFill>
                        </a:rPr>
                        <a:t>640x480@30fps</a:t>
                      </a:r>
                    </a:p>
                  </a:txBody>
                  <a:tcPr marL="107470" marR="107470" marT="53735" marB="53735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 smtClean="0">
                          <a:solidFill>
                            <a:schemeClr val="tx1"/>
                          </a:solidFill>
                        </a:rPr>
                        <a:t>640x480@30fps</a:t>
                      </a:r>
                    </a:p>
                  </a:txBody>
                  <a:tcPr marL="107470" marR="107470" marT="53735" marB="53735" anchor="ctr">
                    <a:noFill/>
                  </a:tcPr>
                </a:tc>
              </a:tr>
              <a:tr h="269786">
                <a:tc vMerge="1">
                  <a:txBody>
                    <a:bodyPr/>
                    <a:lstStyle/>
                    <a:p>
                      <a:pPr algn="ctr"/>
                      <a:endParaRPr lang="en-GB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600-1199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195" marR="11195" marT="11195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 smtClean="0">
                          <a:solidFill>
                            <a:schemeClr val="tx1"/>
                          </a:solidFill>
                        </a:rPr>
                        <a:t>352x288@20fps</a:t>
                      </a:r>
                    </a:p>
                  </a:txBody>
                  <a:tcPr marL="107470" marR="107470" marT="53735" marB="53735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 smtClean="0">
                          <a:solidFill>
                            <a:schemeClr val="tx1"/>
                          </a:solidFill>
                        </a:rPr>
                        <a:t>352x288@20fps</a:t>
                      </a:r>
                    </a:p>
                  </a:txBody>
                  <a:tcPr marL="107470" marR="107470" marT="53735" marB="53735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0" dirty="0" smtClean="0">
                          <a:solidFill>
                            <a:schemeClr val="tx1"/>
                          </a:solidFill>
                        </a:rPr>
                        <a:t>640x480@30fps</a:t>
                      </a:r>
                      <a:endParaRPr lang="en-GB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107470" marR="107470" marT="53735" marB="53735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 smtClean="0">
                          <a:solidFill>
                            <a:schemeClr val="tx1"/>
                          </a:solidFill>
                        </a:rPr>
                        <a:t>640x480@30fps</a:t>
                      </a:r>
                    </a:p>
                  </a:txBody>
                  <a:tcPr marL="107470" marR="107470" marT="53735" marB="53735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 smtClean="0">
                          <a:solidFill>
                            <a:schemeClr val="tx1"/>
                          </a:solidFill>
                        </a:rPr>
                        <a:t>640x480@30fps</a:t>
                      </a:r>
                    </a:p>
                  </a:txBody>
                  <a:tcPr marL="107470" marR="107470" marT="53735" marB="53735" anchor="ctr">
                    <a:noFill/>
                  </a:tcPr>
                </a:tc>
              </a:tr>
              <a:tr h="358234">
                <a:tc vMerge="1">
                  <a:txBody>
                    <a:bodyPr/>
                    <a:lstStyle/>
                    <a:p>
                      <a:pPr algn="ctr"/>
                      <a:endParaRPr lang="en-GB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1200+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195" marR="11195" marT="11195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 smtClean="0">
                          <a:solidFill>
                            <a:schemeClr val="tx1"/>
                          </a:solidFill>
                        </a:rPr>
                        <a:t>352x288@20fps</a:t>
                      </a:r>
                    </a:p>
                  </a:txBody>
                  <a:tcPr marL="107470" marR="107470" marT="53735" marB="53735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 smtClean="0">
                          <a:solidFill>
                            <a:schemeClr val="tx1"/>
                          </a:solidFill>
                        </a:rPr>
                        <a:t>352x288@20fps</a:t>
                      </a:r>
                    </a:p>
                  </a:txBody>
                  <a:tcPr marL="107470" marR="107470" marT="53735" marB="53735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0" dirty="0" smtClean="0">
                          <a:solidFill>
                            <a:schemeClr val="tx1"/>
                          </a:solidFill>
                        </a:rPr>
                        <a:t>640x480@30fps</a:t>
                      </a:r>
                      <a:endParaRPr lang="en-GB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107470" marR="107470" marT="53735" marB="53735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 smtClean="0">
                          <a:solidFill>
                            <a:schemeClr val="tx1"/>
                          </a:solidFill>
                        </a:rPr>
                        <a:t>1280x720@30fps</a:t>
                      </a:r>
                    </a:p>
                  </a:txBody>
                  <a:tcPr marL="107470" marR="107470" marT="53735" marB="53735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 smtClean="0">
                          <a:solidFill>
                            <a:schemeClr val="tx1"/>
                          </a:solidFill>
                        </a:rPr>
                        <a:t>1280x720@30fps</a:t>
                      </a:r>
                    </a:p>
                  </a:txBody>
                  <a:tcPr marL="107470" marR="107470" marT="53735" marB="53735" anchor="ctr"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5176" y="3505200"/>
            <a:ext cx="8421624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Before the call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200" dirty="0" smtClean="0"/>
              <a:t>Determine the column for your particular device in the table above.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200" dirty="0" smtClean="0"/>
              <a:t>Use the bandwidth estimation utility to determine the available bandwidth.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200" dirty="0" smtClean="0"/>
              <a:t>Use the call settings for that bandwidth and device combination and make the call (if possible).</a:t>
            </a:r>
          </a:p>
          <a:p>
            <a:pPr marL="342900" indent="-342900">
              <a:buFont typeface="+mj-lt"/>
              <a:buAutoNum type="arabicPeriod"/>
            </a:pPr>
            <a:endParaRPr lang="en-GB" sz="1200" dirty="0"/>
          </a:p>
          <a:p>
            <a:r>
              <a:rPr lang="en-GB" sz="1200" b="1" dirty="0" smtClean="0"/>
              <a:t>During the call</a:t>
            </a:r>
          </a:p>
          <a:p>
            <a:r>
              <a:rPr lang="en-GB" sz="1200" dirty="0" smtClean="0"/>
              <a:t>The network status </a:t>
            </a:r>
            <a:r>
              <a:rPr lang="en-GB" sz="1200" dirty="0" err="1" smtClean="0"/>
              <a:t>callbacks</a:t>
            </a:r>
            <a:r>
              <a:rPr lang="en-GB" sz="1200" dirty="0" smtClean="0"/>
              <a:t> will inform you of the quality of the network.  Use this information to:</a:t>
            </a:r>
          </a:p>
          <a:p>
            <a:endParaRPr lang="en-GB" sz="1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200" dirty="0" smtClean="0"/>
              <a:t>Possibly give visual feedback to the user about network quality.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200" dirty="0" smtClean="0"/>
              <a:t>If the quality of the network is poor then mute the video stream to allow the bandwidth to be used to improve the audio quality.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200" dirty="0" smtClean="0"/>
              <a:t>If the audio quality is still not acceptable then it should be a decision for the parties to that call as to whether they should end the call.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9988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107629" y="6501492"/>
            <a:ext cx="3898938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CaféX Communications Confidential © 2013 – All Rights Reserved.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014842" y="6501492"/>
            <a:ext cx="2133600" cy="365125"/>
          </a:xfrm>
          <a:prstGeom prst="rect">
            <a:avLst/>
          </a:prstGeom>
        </p:spPr>
        <p:txBody>
          <a:bodyPr/>
          <a:lstStyle/>
          <a:p>
            <a:fld id="{0431C951-9D62-474D-B35D-66AB940D3B2F}" type="slidenum">
              <a:rPr lang="en-US" sz="1000" smtClean="0">
                <a:solidFill>
                  <a:srgbClr val="FFFFFF"/>
                </a:solidFill>
              </a:rPr>
              <a:t>8</a:t>
            </a:fld>
            <a:endParaRPr lang="en-US" sz="1000" dirty="0">
              <a:solidFill>
                <a:srgbClr val="FFFFFF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30787" y="199807"/>
            <a:ext cx="7433843" cy="755167"/>
          </a:xfrm>
        </p:spPr>
        <p:txBody>
          <a:bodyPr/>
          <a:lstStyle/>
          <a:p>
            <a:r>
              <a:rPr lang="en-US" dirty="0" smtClean="0"/>
              <a:t>Front-facing Camera Resolutions (2014)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1104838"/>
              </p:ext>
            </p:extLst>
          </p:nvPr>
        </p:nvGraphicFramePr>
        <p:xfrm>
          <a:off x="334241" y="1134088"/>
          <a:ext cx="8500488" cy="5493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4548"/>
                <a:gridCol w="1472561"/>
                <a:gridCol w="1472561"/>
                <a:gridCol w="1472561"/>
                <a:gridCol w="1327328"/>
                <a:gridCol w="1290929"/>
              </a:tblGrid>
              <a:tr h="49445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Laptops</a:t>
                      </a:r>
                      <a:endParaRPr lang="en-US" sz="1400" b="0" dirty="0"/>
                    </a:p>
                  </a:txBody>
                  <a:tcPr marT="60960" marB="60960"/>
                </a:tc>
                <a:tc hMerge="1"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Tablets</a:t>
                      </a:r>
                      <a:endParaRPr lang="en-US" sz="1400" b="0" dirty="0"/>
                    </a:p>
                  </a:txBody>
                  <a:tcPr marT="60960" marB="6096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Phones</a:t>
                      </a:r>
                      <a:endParaRPr lang="en-US" sz="1400" b="0" dirty="0"/>
                    </a:p>
                  </a:txBody>
                  <a:tcPr marT="60960" marB="6096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b="0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Acer C720</a:t>
                      </a:r>
                      <a:r>
                        <a:rPr lang="en-US" sz="1400" b="1" baseline="0" dirty="0" smtClean="0"/>
                        <a:t> </a:t>
                      </a:r>
                      <a:r>
                        <a:rPr lang="en-US" sz="1400" b="1" dirty="0" err="1" smtClean="0"/>
                        <a:t>ChromeBook</a:t>
                      </a:r>
                      <a:r>
                        <a:rPr lang="en-US" sz="1400" b="1" dirty="0" smtClean="0"/>
                        <a:t> </a:t>
                      </a:r>
                      <a:endParaRPr lang="en-US" sz="1400" b="1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aseline="0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1280x720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iPad</a:t>
                      </a:r>
                      <a:r>
                        <a:rPr lang="en-US" sz="1400" b="1" baseline="0" dirty="0" smtClean="0"/>
                        <a:t> Air</a:t>
                      </a:r>
                      <a:endParaRPr lang="en-US" sz="1400" b="1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1280x960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iPhone5s</a:t>
                      </a:r>
                      <a:endParaRPr lang="en-US" sz="1400" b="1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/>
                    </a:p>
                    <a:p>
                      <a:pPr algn="ctr"/>
                      <a:r>
                        <a:rPr lang="en-US" sz="1400" dirty="0" smtClean="0"/>
                        <a:t>1280x960</a:t>
                      </a:r>
                    </a:p>
                  </a:txBody>
                  <a:tcPr marT="60960" marB="60960"/>
                </a:tc>
              </a:tr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Lenovo T440s</a:t>
                      </a:r>
                      <a:endParaRPr lang="en-US" sz="1400" b="1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en-US" sz="1400" baseline="0" dirty="0" smtClean="0"/>
                    </a:p>
                    <a:p>
                      <a:pPr algn="ctr"/>
                      <a:r>
                        <a:rPr lang="en-US" sz="1400" baseline="0" dirty="0" smtClean="0"/>
                        <a:t>1280x720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iPad</a:t>
                      </a:r>
                      <a:r>
                        <a:rPr lang="en-US" sz="1400" b="1" baseline="0" dirty="0" smtClean="0"/>
                        <a:t> Mini</a:t>
                      </a:r>
                      <a:endParaRPr lang="en-US" sz="1400" b="1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1280x960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iPhone5</a:t>
                      </a:r>
                      <a:endParaRPr lang="en-US" sz="1400" b="1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1280x960</a:t>
                      </a:r>
                    </a:p>
                  </a:txBody>
                  <a:tcPr marT="60960" marB="60960"/>
                </a:tc>
              </a:tr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13” MacBook Air</a:t>
                      </a:r>
                      <a:endParaRPr lang="en-US" sz="1400" b="1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1280x720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iPad2</a:t>
                      </a:r>
                      <a:endParaRPr lang="en-US" sz="1400" b="1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640x480</a:t>
                      </a:r>
                    </a:p>
                    <a:p>
                      <a:pPr algn="ctr"/>
                      <a:r>
                        <a:rPr lang="en-US" sz="1400" dirty="0" smtClean="0"/>
                        <a:t>VGA</a:t>
                      </a:r>
                      <a:endParaRPr lang="en-US" sz="1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iPhone 4S</a:t>
                      </a:r>
                      <a:endParaRPr lang="en-US" sz="1400" b="1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640x480</a:t>
                      </a:r>
                    </a:p>
                    <a:p>
                      <a:pPr algn="ctr"/>
                      <a:r>
                        <a:rPr lang="en-US" sz="1400" dirty="0" smtClean="0"/>
                        <a:t>VGA</a:t>
                      </a:r>
                      <a:endParaRPr lang="en-US" sz="1400" dirty="0"/>
                    </a:p>
                  </a:txBody>
                  <a:tcPr marT="60960" marB="60960"/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HP</a:t>
                      </a:r>
                      <a:r>
                        <a:rPr lang="en-US" sz="1400" b="1" baseline="0" dirty="0" smtClean="0"/>
                        <a:t> </a:t>
                      </a:r>
                      <a:r>
                        <a:rPr lang="en-US" sz="1400" b="1" baseline="0" dirty="0" err="1" smtClean="0"/>
                        <a:t>Spectre</a:t>
                      </a:r>
                      <a:r>
                        <a:rPr lang="en-US" sz="1400" b="1" baseline="0" dirty="0" smtClean="0"/>
                        <a:t> x2</a:t>
                      </a:r>
                    </a:p>
                    <a:p>
                      <a:pPr algn="ctr"/>
                      <a:r>
                        <a:rPr lang="en-US" sz="1400" b="1" dirty="0" smtClean="0"/>
                        <a:t>(HP </a:t>
                      </a:r>
                      <a:r>
                        <a:rPr lang="en-US" sz="1400" b="1" dirty="0" err="1" smtClean="0"/>
                        <a:t>TrueVision</a:t>
                      </a:r>
                      <a:r>
                        <a:rPr lang="en-US" sz="1400" b="1" dirty="0" smtClean="0"/>
                        <a:t> HD Webcam)</a:t>
                      </a:r>
                      <a:endParaRPr lang="en-US" sz="1400" b="1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en-US" sz="1400" baseline="0" dirty="0" smtClean="0"/>
                    </a:p>
                    <a:p>
                      <a:pPr algn="ctr"/>
                      <a:r>
                        <a:rPr lang="en-US" sz="1400" baseline="0" dirty="0" smtClean="0"/>
                        <a:t>1280x1024</a:t>
                      </a:r>
                      <a:endParaRPr lang="en-US" sz="1400" dirty="0" smtClean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Google</a:t>
                      </a:r>
                      <a:r>
                        <a:rPr lang="en-US" sz="1400" b="1" baseline="0" dirty="0" smtClean="0"/>
                        <a:t> </a:t>
                      </a:r>
                    </a:p>
                    <a:p>
                      <a:pPr algn="ctr"/>
                      <a:r>
                        <a:rPr lang="en-US" sz="1400" b="1" baseline="0" dirty="0" smtClean="0"/>
                        <a:t>Nexus 10</a:t>
                      </a:r>
                      <a:endParaRPr lang="en-US" sz="1400" b="1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aseline="0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1600x1200</a:t>
                      </a:r>
                      <a:r>
                        <a:rPr lang="en-US" sz="1400" dirty="0" smtClean="0"/>
                        <a:t> 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Samsung Galaxy S4</a:t>
                      </a:r>
                    </a:p>
                    <a:p>
                      <a:pPr algn="ctr"/>
                      <a:endParaRPr lang="en-US" sz="1400" b="1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en-US" sz="1400" baseline="0" dirty="0" smtClean="0"/>
                    </a:p>
                    <a:p>
                      <a:pPr algn="ctr"/>
                      <a:r>
                        <a:rPr lang="en-US" sz="1400" baseline="0" dirty="0" smtClean="0"/>
                        <a:t>1600x1200</a:t>
                      </a:r>
                    </a:p>
                  </a:txBody>
                  <a:tcPr marT="60960" marB="60960"/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Dell </a:t>
                      </a:r>
                      <a:r>
                        <a:rPr lang="en-US" sz="1400" b="1" dirty="0" err="1" smtClean="0"/>
                        <a:t>Inspiron</a:t>
                      </a:r>
                      <a:r>
                        <a:rPr lang="en-US" sz="1400" b="1" baseline="0" dirty="0" smtClean="0"/>
                        <a:t> 15</a:t>
                      </a:r>
                      <a:endParaRPr lang="en-US" sz="1400" b="1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en-US" sz="1400" baseline="0" dirty="0" smtClean="0"/>
                    </a:p>
                    <a:p>
                      <a:pPr algn="ctr"/>
                      <a:r>
                        <a:rPr lang="en-US" sz="1400" baseline="0" dirty="0" smtClean="0"/>
                        <a:t>1280x1024</a:t>
                      </a:r>
                      <a:endParaRPr lang="en-US" sz="1400" dirty="0" smtClean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Samsung Galaxy Note</a:t>
                      </a:r>
                      <a:r>
                        <a:rPr lang="en-US" sz="1400" b="1" baseline="0" dirty="0" smtClean="0"/>
                        <a:t> 10.1</a:t>
                      </a:r>
                      <a:endParaRPr lang="en-US" sz="1400" b="1" dirty="0" smtClean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aseline="0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1600x1200</a:t>
                      </a:r>
                      <a:endParaRPr lang="en-US" sz="1400" dirty="0" smtClean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Samsung Galaxy Note 3</a:t>
                      </a:r>
                      <a:endParaRPr lang="en-US" sz="1400" b="1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 </a:t>
                      </a:r>
                    </a:p>
                    <a:p>
                      <a:pPr algn="ctr"/>
                      <a:r>
                        <a:rPr lang="en-US" sz="1400" baseline="0" dirty="0" smtClean="0"/>
                        <a:t>1600x1200</a:t>
                      </a:r>
                      <a:endParaRPr lang="en-US" sz="1400" dirty="0" smtClean="0"/>
                    </a:p>
                  </a:txBody>
                  <a:tcPr marT="60960" marB="60960"/>
                </a:tc>
              </a:tr>
              <a:tr h="76200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HTC One</a:t>
                      </a:r>
                      <a:endParaRPr lang="en-US" sz="1400" b="1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1600x1200</a:t>
                      </a:r>
                      <a:endParaRPr lang="en-US" sz="1400" dirty="0" smtClean="0"/>
                    </a:p>
                  </a:txBody>
                  <a:tcPr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0564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Thrupoint">
      <a:dk1>
        <a:srgbClr val="323232"/>
      </a:dk1>
      <a:lt1>
        <a:sysClr val="window" lastClr="FFFFFF"/>
      </a:lt1>
      <a:dk2>
        <a:srgbClr val="143593"/>
      </a:dk2>
      <a:lt2>
        <a:srgbClr val="A9A9A9"/>
      </a:lt2>
      <a:accent1>
        <a:srgbClr val="D55D21"/>
      </a:accent1>
      <a:accent2>
        <a:srgbClr val="FF8C00"/>
      </a:accent2>
      <a:accent3>
        <a:srgbClr val="646464"/>
      </a:accent3>
      <a:accent4>
        <a:srgbClr val="69AC44"/>
      </a:accent4>
      <a:accent5>
        <a:srgbClr val="4B80B6"/>
      </a:accent5>
      <a:accent6>
        <a:srgbClr val="646464"/>
      </a:accent6>
      <a:hlink>
        <a:srgbClr val="D55D21"/>
      </a:hlink>
      <a:folHlink>
        <a:srgbClr val="82A1CD"/>
      </a:folHlink>
    </a:clrScheme>
    <a:fontScheme name="Thrupoint 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13312</TotalTime>
  <Words>1181</Words>
  <Application>Microsoft Macintosh PowerPoint</Application>
  <PresentationFormat>On-screen Show (4:3)</PresentationFormat>
  <Paragraphs>236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2_Office Theme</vt:lpstr>
      <vt:lpstr>Video capabilities, minimum benchmark standards and best practices for in call treatment</vt:lpstr>
      <vt:lpstr>General Considerations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Front-facing Camera Resolutions (2014)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CafeX Video Best Practice</dc:title>
  <dc:creator>tp-master</dc:creator>
  <cp:lastModifiedBy>Josh Cowan</cp:lastModifiedBy>
  <cp:revision>514</cp:revision>
  <dcterms:created xsi:type="dcterms:W3CDTF">2014-02-07T18:28:55Z</dcterms:created>
  <dcterms:modified xsi:type="dcterms:W3CDTF">2015-01-28T16:47:43Z</dcterms:modified>
</cp:coreProperties>
</file>